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95" r:id="rId4"/>
  </p:sldMasterIdLst>
  <p:notesMasterIdLst>
    <p:notesMasterId r:id="rId26"/>
  </p:notesMasterIdLst>
  <p:sldIdLst>
    <p:sldId id="256" r:id="rId5"/>
    <p:sldId id="257" r:id="rId6"/>
    <p:sldId id="258" r:id="rId7"/>
    <p:sldId id="289" r:id="rId8"/>
    <p:sldId id="264" r:id="rId9"/>
    <p:sldId id="259" r:id="rId10"/>
    <p:sldId id="260" r:id="rId11"/>
    <p:sldId id="290" r:id="rId12"/>
    <p:sldId id="280" r:id="rId13"/>
    <p:sldId id="281" r:id="rId14"/>
    <p:sldId id="279" r:id="rId15"/>
    <p:sldId id="282" r:id="rId16"/>
    <p:sldId id="283" r:id="rId17"/>
    <p:sldId id="284" r:id="rId18"/>
    <p:sldId id="261" r:id="rId19"/>
    <p:sldId id="262" r:id="rId20"/>
    <p:sldId id="263" r:id="rId21"/>
    <p:sldId id="267" r:id="rId22"/>
    <p:sldId id="291" r:id="rId23"/>
    <p:sldId id="292" r:id="rId24"/>
    <p:sldId id="27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ěra" initials="V" lastIdx="11" clrIdx="0">
    <p:extLst>
      <p:ext uri="{19B8F6BF-5375-455C-9EA6-DF929625EA0E}">
        <p15:presenceInfo xmlns:p15="http://schemas.microsoft.com/office/powerpoint/2012/main" userId="Věr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E1F07-74AC-497B-A557-CAC0A18815D8}" v="3" dt="2026-05-25T09:34:14.4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76" autoAdjust="0"/>
    <p:restoredTop sz="94660"/>
  </p:normalViewPr>
  <p:slideViewPr>
    <p:cSldViewPr>
      <p:cViewPr varScale="1">
        <p:scale>
          <a:sx n="60" d="100"/>
          <a:sy n="60" d="100"/>
        </p:scale>
        <p:origin x="1376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ka Bittmannová" userId="5701217f-342a-4394-bd29-0fbaf173bc2b" providerId="ADAL" clId="{D773224D-FB37-4019-A5A1-399AAFB6EB94}"/>
    <pc:docChg chg="undo custSel addSld modSld">
      <pc:chgData name="Lenka Bittmannová" userId="5701217f-342a-4394-bd29-0fbaf173bc2b" providerId="ADAL" clId="{D773224D-FB37-4019-A5A1-399AAFB6EB94}" dt="2026-05-25T10:19:55.709" v="271" actId="20577"/>
      <pc:docMkLst>
        <pc:docMk/>
      </pc:docMkLst>
      <pc:sldChg chg="modSp mod">
        <pc:chgData name="Lenka Bittmannová" userId="5701217f-342a-4394-bd29-0fbaf173bc2b" providerId="ADAL" clId="{D773224D-FB37-4019-A5A1-399AAFB6EB94}" dt="2026-05-25T09:22:24.849" v="8" actId="20577"/>
        <pc:sldMkLst>
          <pc:docMk/>
          <pc:sldMk cId="74697247" sldId="256"/>
        </pc:sldMkLst>
        <pc:spChg chg="mod">
          <ac:chgData name="Lenka Bittmannová" userId="5701217f-342a-4394-bd29-0fbaf173bc2b" providerId="ADAL" clId="{D773224D-FB37-4019-A5A1-399AAFB6EB94}" dt="2026-05-25T09:22:24.849" v="8" actId="20577"/>
          <ac:spMkLst>
            <pc:docMk/>
            <pc:sldMk cId="74697247" sldId="256"/>
            <ac:spMk id="3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09:20:02.975" v="1" actId="5793"/>
        <pc:sldMkLst>
          <pc:docMk/>
          <pc:sldMk cId="2759794484" sldId="257"/>
        </pc:sldMkLst>
        <pc:spChg chg="mod">
          <ac:chgData name="Lenka Bittmannová" userId="5701217f-342a-4394-bd29-0fbaf173bc2b" providerId="ADAL" clId="{D773224D-FB37-4019-A5A1-399AAFB6EB94}" dt="2026-05-25T09:20:02.975" v="1" actId="5793"/>
          <ac:spMkLst>
            <pc:docMk/>
            <pc:sldMk cId="2759794484" sldId="257"/>
            <ac:spMk id="5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09:23:21.203" v="14" actId="20577"/>
        <pc:sldMkLst>
          <pc:docMk/>
          <pc:sldMk cId="1913436683" sldId="259"/>
        </pc:sldMkLst>
        <pc:spChg chg="mod">
          <ac:chgData name="Lenka Bittmannová" userId="5701217f-342a-4394-bd29-0fbaf173bc2b" providerId="ADAL" clId="{D773224D-FB37-4019-A5A1-399AAFB6EB94}" dt="2026-05-25T09:23:21.203" v="14" actId="20577"/>
          <ac:spMkLst>
            <pc:docMk/>
            <pc:sldMk cId="1913436683" sldId="259"/>
            <ac:spMk id="3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09:23:46.034" v="27" actId="20577"/>
        <pc:sldMkLst>
          <pc:docMk/>
          <pc:sldMk cId="2121370341" sldId="260"/>
        </pc:sldMkLst>
        <pc:spChg chg="mod">
          <ac:chgData name="Lenka Bittmannová" userId="5701217f-342a-4394-bd29-0fbaf173bc2b" providerId="ADAL" clId="{D773224D-FB37-4019-A5A1-399AAFB6EB94}" dt="2026-05-25T09:23:46.034" v="27" actId="20577"/>
          <ac:spMkLst>
            <pc:docMk/>
            <pc:sldMk cId="2121370341" sldId="260"/>
            <ac:spMk id="5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10:19:55.709" v="271" actId="20577"/>
        <pc:sldMkLst>
          <pc:docMk/>
          <pc:sldMk cId="3618757008" sldId="261"/>
        </pc:sldMkLst>
        <pc:spChg chg="mod">
          <ac:chgData name="Lenka Bittmannová" userId="5701217f-342a-4394-bd29-0fbaf173bc2b" providerId="ADAL" clId="{D773224D-FB37-4019-A5A1-399AAFB6EB94}" dt="2026-05-25T10:19:55.709" v="271" actId="20577"/>
          <ac:spMkLst>
            <pc:docMk/>
            <pc:sldMk cId="3618757008" sldId="261"/>
            <ac:spMk id="2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10:17:23.727" v="203" actId="20577"/>
        <pc:sldMkLst>
          <pc:docMk/>
          <pc:sldMk cId="2529043700" sldId="267"/>
        </pc:sldMkLst>
        <pc:spChg chg="mod">
          <ac:chgData name="Lenka Bittmannová" userId="5701217f-342a-4394-bd29-0fbaf173bc2b" providerId="ADAL" clId="{D773224D-FB37-4019-A5A1-399AAFB6EB94}" dt="2026-05-25T09:33:02.226" v="124" actId="20577"/>
          <ac:spMkLst>
            <pc:docMk/>
            <pc:sldMk cId="2529043700" sldId="267"/>
            <ac:spMk id="2" creationId="{00000000-0000-0000-0000-000000000000}"/>
          </ac:spMkLst>
        </pc:spChg>
        <pc:spChg chg="mod">
          <ac:chgData name="Lenka Bittmannová" userId="5701217f-342a-4394-bd29-0fbaf173bc2b" providerId="ADAL" clId="{D773224D-FB37-4019-A5A1-399AAFB6EB94}" dt="2026-05-25T10:17:23.727" v="203" actId="20577"/>
          <ac:spMkLst>
            <pc:docMk/>
            <pc:sldMk cId="2529043700" sldId="267"/>
            <ac:spMk id="3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09:25:56.614" v="66" actId="20577"/>
        <pc:sldMkLst>
          <pc:docMk/>
          <pc:sldMk cId="928275644" sldId="271"/>
        </pc:sldMkLst>
        <pc:spChg chg="mod">
          <ac:chgData name="Lenka Bittmannová" userId="5701217f-342a-4394-bd29-0fbaf173bc2b" providerId="ADAL" clId="{D773224D-FB37-4019-A5A1-399AAFB6EB94}" dt="2026-05-25T09:25:56.614" v="66" actId="20577"/>
          <ac:spMkLst>
            <pc:docMk/>
            <pc:sldMk cId="928275644" sldId="271"/>
            <ac:spMk id="3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09:24:16.025" v="37" actId="20577"/>
        <pc:sldMkLst>
          <pc:docMk/>
          <pc:sldMk cId="2432821674" sldId="279"/>
        </pc:sldMkLst>
        <pc:spChg chg="mod">
          <ac:chgData name="Lenka Bittmannová" userId="5701217f-342a-4394-bd29-0fbaf173bc2b" providerId="ADAL" clId="{D773224D-FB37-4019-A5A1-399AAFB6EB94}" dt="2026-05-25T09:24:07.179" v="30" actId="20577"/>
          <ac:spMkLst>
            <pc:docMk/>
            <pc:sldMk cId="2432821674" sldId="279"/>
            <ac:spMk id="2" creationId="{00000000-0000-0000-0000-000000000000}"/>
          </ac:spMkLst>
        </pc:spChg>
        <pc:spChg chg="mod">
          <ac:chgData name="Lenka Bittmannová" userId="5701217f-342a-4394-bd29-0fbaf173bc2b" providerId="ADAL" clId="{D773224D-FB37-4019-A5A1-399AAFB6EB94}" dt="2026-05-25T09:24:16.025" v="37" actId="20577"/>
          <ac:spMkLst>
            <pc:docMk/>
            <pc:sldMk cId="2432821674" sldId="279"/>
            <ac:spMk id="3" creationId="{00000000-0000-0000-0000-000000000000}"/>
          </ac:spMkLst>
        </pc:spChg>
      </pc:sldChg>
      <pc:sldChg chg="modSp mod">
        <pc:chgData name="Lenka Bittmannová" userId="5701217f-342a-4394-bd29-0fbaf173bc2b" providerId="ADAL" clId="{D773224D-FB37-4019-A5A1-399AAFB6EB94}" dt="2026-05-25T09:25:13.415" v="65" actId="20577"/>
        <pc:sldMkLst>
          <pc:docMk/>
          <pc:sldMk cId="3162918135" sldId="284"/>
        </pc:sldMkLst>
        <pc:spChg chg="mod">
          <ac:chgData name="Lenka Bittmannová" userId="5701217f-342a-4394-bd29-0fbaf173bc2b" providerId="ADAL" clId="{D773224D-FB37-4019-A5A1-399AAFB6EB94}" dt="2026-05-25T09:25:02.335" v="41" actId="20577"/>
          <ac:spMkLst>
            <pc:docMk/>
            <pc:sldMk cId="3162918135" sldId="284"/>
            <ac:spMk id="2" creationId="{00000000-0000-0000-0000-000000000000}"/>
          </ac:spMkLst>
        </pc:spChg>
        <pc:spChg chg="mod">
          <ac:chgData name="Lenka Bittmannová" userId="5701217f-342a-4394-bd29-0fbaf173bc2b" providerId="ADAL" clId="{D773224D-FB37-4019-A5A1-399AAFB6EB94}" dt="2026-05-25T09:25:13.415" v="65" actId="20577"/>
          <ac:spMkLst>
            <pc:docMk/>
            <pc:sldMk cId="3162918135" sldId="284"/>
            <ac:spMk id="3" creationId="{00000000-0000-0000-0000-000000000000}"/>
          </ac:spMkLst>
        </pc:spChg>
      </pc:sldChg>
      <pc:sldChg chg="modSp new mod">
        <pc:chgData name="Lenka Bittmannová" userId="5701217f-342a-4394-bd29-0fbaf173bc2b" providerId="ADAL" clId="{D773224D-FB37-4019-A5A1-399AAFB6EB94}" dt="2026-05-25T09:34:04.452" v="137" actId="20577"/>
        <pc:sldMkLst>
          <pc:docMk/>
          <pc:sldMk cId="889641138" sldId="291"/>
        </pc:sldMkLst>
        <pc:spChg chg="mod">
          <ac:chgData name="Lenka Bittmannová" userId="5701217f-342a-4394-bd29-0fbaf173bc2b" providerId="ADAL" clId="{D773224D-FB37-4019-A5A1-399AAFB6EB94}" dt="2026-05-25T09:34:04.452" v="137" actId="20577"/>
          <ac:spMkLst>
            <pc:docMk/>
            <pc:sldMk cId="889641138" sldId="291"/>
            <ac:spMk id="3" creationId="{A3559C5E-6B2C-AB80-9615-4C7C56E7F0C7}"/>
          </ac:spMkLst>
        </pc:spChg>
      </pc:sldChg>
      <pc:sldChg chg="modSp new mod">
        <pc:chgData name="Lenka Bittmannová" userId="5701217f-342a-4394-bd29-0fbaf173bc2b" providerId="ADAL" clId="{D773224D-FB37-4019-A5A1-399AAFB6EB94}" dt="2026-05-25T10:18:49.825" v="267" actId="20577"/>
        <pc:sldMkLst>
          <pc:docMk/>
          <pc:sldMk cId="774489784" sldId="292"/>
        </pc:sldMkLst>
        <pc:spChg chg="mod">
          <ac:chgData name="Lenka Bittmannová" userId="5701217f-342a-4394-bd29-0fbaf173bc2b" providerId="ADAL" clId="{D773224D-FB37-4019-A5A1-399AAFB6EB94}" dt="2026-05-25T10:18:49.825" v="267" actId="20577"/>
          <ac:spMkLst>
            <pc:docMk/>
            <pc:sldMk cId="774489784" sldId="292"/>
            <ac:spMk id="3" creationId="{1A739440-4C21-445B-EAC8-8965229AFD7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5606E-7A1C-4EFB-9F91-4E116165F0D1}" type="datetimeFigureOut">
              <a:rPr lang="cs-CZ" smtClean="0"/>
              <a:t>25.05.2026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589F9-C768-45E8-A67F-D8D51D7D91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9129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2589F9-C768-45E8-A67F-D8D51D7D914E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021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099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666514"/>
            <a:ext cx="8229600" cy="1143000"/>
          </a:xfrm>
        </p:spPr>
        <p:txBody>
          <a:bodyPr/>
          <a:lstStyle>
            <a:lvl1pPr>
              <a:defRPr b="1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03136" y="5461000"/>
            <a:ext cx="2540000" cy="90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835148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23000"/>
            <a:ext cx="9144000" cy="635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57200" y="6412542"/>
            <a:ext cx="1360712" cy="254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7086238" y="6390066"/>
            <a:ext cx="169047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b="1" dirty="0">
                <a:solidFill>
                  <a:srgbClr val="FFFFFF"/>
                </a:solidFill>
              </a:rPr>
              <a:t>WWW.NAUTIS.CZ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6" r:id="rId1"/>
    <p:sldLayoutId id="2147493497" r:id="rId2"/>
    <p:sldLayoutId id="2147493498" r:id="rId3"/>
    <p:sldLayoutId id="2147493499" r:id="rId4"/>
    <p:sldLayoutId id="2147493500" r:id="rId5"/>
    <p:sldLayoutId id="2147493501" r:id="rId6"/>
    <p:sldLayoutId id="2147493502" r:id="rId7"/>
    <p:sldLayoutId id="2147493503" r:id="rId8"/>
    <p:sldLayoutId id="2147493504" r:id="rId9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00387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smt.gov.cz/vzdelavani/socialni-programy/specialne-pedagogicka-centra" TargetMode="External"/><Relationship Id="rId2" Type="http://schemas.openxmlformats.org/officeDocument/2006/relationships/hyperlink" Target="https://msmt.gov.cz/vzdelavani/socialni-programy/pedagogicko-psychologicke-poradn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lenka.bittmannova@nautis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1371600" y="3009900"/>
            <a:ext cx="6400800" cy="707132"/>
          </a:xfrm>
        </p:spPr>
        <p:txBody>
          <a:bodyPr/>
          <a:lstStyle/>
          <a:p>
            <a:r>
              <a:rPr lang="cs-CZ" dirty="0"/>
              <a:t>Mgr. Lenka Bittmannová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Spolupráce školy a poradenského zařízení</a:t>
            </a:r>
          </a:p>
        </p:txBody>
      </p:sp>
      <p:sp>
        <p:nvSpPr>
          <p:cNvPr id="4" name="Obdélník 3"/>
          <p:cNvSpPr/>
          <p:nvPr/>
        </p:nvSpPr>
        <p:spPr>
          <a:xfrm>
            <a:off x="2555776" y="4869160"/>
            <a:ext cx="4104456" cy="1584176"/>
          </a:xfrm>
          <a:prstGeom prst="rect">
            <a:avLst/>
          </a:prstGeom>
          <a:solidFill>
            <a:srgbClr val="009DDF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229200"/>
            <a:ext cx="3468925" cy="1164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97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</a:rPr>
              <a:t>PO 3.-5. stupně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obtíže </a:t>
            </a:r>
            <a:r>
              <a:rPr lang="cs-CZ" sz="2400" b="1" dirty="0">
                <a:solidFill>
                  <a:srgbClr val="002060"/>
                </a:solidFill>
              </a:rPr>
              <a:t>závažnějšího charakteru</a:t>
            </a:r>
          </a:p>
          <a:p>
            <a:pPr marL="109728" indent="0">
              <a:buNone/>
            </a:pP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3. stupeň AP (10 – 30 h týdně)</a:t>
            </a:r>
          </a:p>
          <a:p>
            <a:pPr marL="109728" indent="0">
              <a:buNone/>
            </a:pP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</a:rPr>
              <a:t>4. a 5. stupeň – až 40h týdně úvazku AP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260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/>
            <a:r>
              <a:rPr lang="cs-CZ" sz="3600" b="1" dirty="0"/>
              <a:t>Postup školy při podezření na speciální vzdělávací potřeby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Škola doporučí rodině péči ŠPZ, popř. odborné vyšetření u klinického psychologa/dětského psychiatra</a:t>
            </a:r>
          </a:p>
          <a:p>
            <a:r>
              <a:rPr lang="cs-CZ" sz="2400" dirty="0"/>
              <a:t>ŠPZ dítě vyšetří a zařadí ho do adekvátního stupně podpory, v daném stupni pak vybere z nabídky vhodná podpůrná opatření. </a:t>
            </a:r>
          </a:p>
          <a:p>
            <a:r>
              <a:rPr lang="cs-CZ" sz="2400" dirty="0"/>
              <a:t>ŠPZ vydá zprávu z vyšetření a doporučení</a:t>
            </a:r>
          </a:p>
          <a:p>
            <a:r>
              <a:rPr lang="cs-CZ" sz="2400" dirty="0"/>
              <a:t>Doporučení ŠPZ je nutné konzultovat s MŠ před odesláním datovou schránkou (potřeba personální podpory, konkrétní pomůcky apod.)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821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Novinky v OPŠD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zákon č. 239/2025 Sb. – </a:t>
            </a:r>
            <a:r>
              <a:rPr lang="cs-CZ" sz="2400" b="1" dirty="0" err="1"/>
              <a:t>Odkladová</a:t>
            </a:r>
            <a:r>
              <a:rPr lang="cs-CZ" sz="2400" b="1" dirty="0"/>
              <a:t> novela školského zákona</a:t>
            </a:r>
          </a:p>
          <a:p>
            <a:r>
              <a:rPr lang="cs-CZ" sz="2400" dirty="0"/>
              <a:t>účinnost: vyhlášen 15. července 2025, v platnost vstoupil 1. září 2025, novelizuje zákon č. 561/2004 Sb. (školský zákon) a zákon o pedagogických pracovnících</a:t>
            </a:r>
          </a:p>
          <a:p>
            <a:r>
              <a:rPr lang="cs-CZ" sz="2400" dirty="0"/>
              <a:t>hlavní cíl vyhlášky: zpřísnit a zpřehlednit pravidla pro odklady školní docházky a posílit kvalitu vzdělávání</a:t>
            </a:r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563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Co </a:t>
            </a:r>
            <a:r>
              <a:rPr lang="cs-CZ" sz="3200" b="1" dirty="0" err="1"/>
              <a:t>odkladová</a:t>
            </a:r>
            <a:r>
              <a:rPr lang="cs-CZ" sz="3200" b="1" dirty="0"/>
              <a:t> novela mění?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2650"/>
              </a:lnSpc>
            </a:pPr>
            <a:r>
              <a:rPr lang="cs-CZ" sz="2400" dirty="0"/>
              <a:t>o</a:t>
            </a:r>
            <a:r>
              <a:rPr lang="en-US" sz="2400" dirty="0"/>
              <a:t>d 1. </a:t>
            </a:r>
            <a:r>
              <a:rPr lang="en-US" sz="2400" dirty="0" err="1"/>
              <a:t>září</a:t>
            </a:r>
            <a:r>
              <a:rPr lang="en-US" sz="2400" dirty="0"/>
              <a:t> 2025 </a:t>
            </a:r>
            <a:r>
              <a:rPr lang="en-US" sz="2400" dirty="0" err="1"/>
              <a:t>již</a:t>
            </a:r>
            <a:r>
              <a:rPr lang="en-US" sz="2400" dirty="0"/>
              <a:t> ne</a:t>
            </a:r>
            <a:r>
              <a:rPr lang="cs-CZ" sz="2400" dirty="0"/>
              <a:t>ní</a:t>
            </a:r>
            <a:r>
              <a:rPr lang="en-US" sz="2400" dirty="0"/>
              <a:t> </a:t>
            </a:r>
            <a:r>
              <a:rPr lang="en-US" sz="2400" dirty="0" err="1"/>
              <a:t>možné</a:t>
            </a:r>
            <a:r>
              <a:rPr lang="en-US" sz="2400" dirty="0"/>
              <a:t> </a:t>
            </a:r>
            <a:r>
              <a:rPr lang="en-US" sz="2400" dirty="0" err="1"/>
              <a:t>požádat</a:t>
            </a:r>
            <a:r>
              <a:rPr lang="en-US" sz="2400" dirty="0"/>
              <a:t> o </a:t>
            </a:r>
            <a:r>
              <a:rPr lang="cs-CZ" sz="2400" dirty="0"/>
              <a:t>„dodatečný </a:t>
            </a:r>
            <a:r>
              <a:rPr lang="en-US" sz="2400" dirty="0" err="1"/>
              <a:t>odklad</a:t>
            </a:r>
            <a:r>
              <a:rPr lang="en-US" sz="2400" dirty="0"/>
              <a:t> </a:t>
            </a:r>
            <a:r>
              <a:rPr lang="en-US" sz="2400" dirty="0" err="1"/>
              <a:t>školní</a:t>
            </a:r>
            <a:r>
              <a:rPr lang="en-US" sz="2400" dirty="0"/>
              <a:t> </a:t>
            </a:r>
            <a:r>
              <a:rPr lang="en-US" sz="2400" dirty="0" err="1"/>
              <a:t>docházky</a:t>
            </a:r>
            <a:r>
              <a:rPr lang="cs-CZ" sz="2400" dirty="0"/>
              <a:t>“</a:t>
            </a:r>
            <a:r>
              <a:rPr lang="en-US" sz="2400" dirty="0"/>
              <a:t> </a:t>
            </a:r>
            <a:r>
              <a:rPr lang="en-US" sz="2400" dirty="0" err="1"/>
              <a:t>během</a:t>
            </a:r>
            <a:r>
              <a:rPr lang="en-US" sz="2400" dirty="0"/>
              <a:t> </a:t>
            </a:r>
            <a:r>
              <a:rPr lang="en-US" sz="2400" dirty="0" err="1"/>
              <a:t>prvního</a:t>
            </a:r>
            <a:r>
              <a:rPr lang="en-US" sz="2400" dirty="0"/>
              <a:t> </a:t>
            </a:r>
            <a:r>
              <a:rPr lang="en-US" sz="2400" dirty="0" err="1"/>
              <a:t>pololetí</a:t>
            </a:r>
            <a:r>
              <a:rPr lang="en-US" sz="2400" dirty="0"/>
              <a:t> 1. </a:t>
            </a:r>
            <a:r>
              <a:rPr lang="en-US" sz="2400" dirty="0" err="1"/>
              <a:t>ročníku</a:t>
            </a:r>
            <a:r>
              <a:rPr lang="en-US" sz="2400" dirty="0"/>
              <a:t>. Tato </a:t>
            </a:r>
            <a:r>
              <a:rPr lang="en-US" sz="2400" dirty="0" err="1"/>
              <a:t>praxe</a:t>
            </a:r>
            <a:r>
              <a:rPr lang="en-US" sz="2400" dirty="0"/>
              <a:t>, </a:t>
            </a:r>
            <a:r>
              <a:rPr lang="en-US" sz="2400" dirty="0" err="1"/>
              <a:t>která</a:t>
            </a:r>
            <a:r>
              <a:rPr lang="en-US" sz="2400" dirty="0"/>
              <a:t> </a:t>
            </a:r>
            <a:r>
              <a:rPr lang="en-US" sz="2400" dirty="0" err="1"/>
              <a:t>byla</a:t>
            </a:r>
            <a:r>
              <a:rPr lang="en-US" sz="2400" dirty="0"/>
              <a:t> </a:t>
            </a:r>
            <a:r>
              <a:rPr lang="en-US" sz="2400" dirty="0" err="1"/>
              <a:t>dosud</a:t>
            </a:r>
            <a:r>
              <a:rPr lang="en-US" sz="2400" dirty="0"/>
              <a:t> </a:t>
            </a:r>
            <a:r>
              <a:rPr lang="en-US" sz="2400" dirty="0" err="1"/>
              <a:t>běžná</a:t>
            </a:r>
            <a:r>
              <a:rPr lang="en-US" sz="2400" dirty="0"/>
              <a:t>, </a:t>
            </a:r>
            <a:r>
              <a:rPr lang="en-US" sz="2400" dirty="0" err="1"/>
              <a:t>končí</a:t>
            </a:r>
            <a:endParaRPr lang="cs-CZ" sz="2400" dirty="0"/>
          </a:p>
          <a:p>
            <a:pPr>
              <a:lnSpc>
                <a:spcPts val="2650"/>
              </a:lnSpc>
            </a:pPr>
            <a:r>
              <a:rPr lang="cs-CZ" sz="2400" b="1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n</a:t>
            </a:r>
            <a:r>
              <a:rPr lang="en-US" sz="2400" b="1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ové</a:t>
            </a:r>
            <a:r>
              <a:rPr lang="en-US" sz="2400" b="1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b="1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pravidlo</a:t>
            </a:r>
            <a:r>
              <a:rPr lang="en-US" sz="2400" b="1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: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Odklad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musí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být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schválen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výhradně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v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době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zápisu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do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školy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,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nikoli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dodatečně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po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zahájení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školní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docházky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.</a:t>
            </a:r>
            <a:endParaRPr lang="en-US" sz="2400" dirty="0"/>
          </a:p>
          <a:p>
            <a:pPr>
              <a:lnSpc>
                <a:spcPts val="2650"/>
              </a:lnSpc>
            </a:pPr>
            <a:r>
              <a:rPr lang="cs-CZ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j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de o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významný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posun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v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praxi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škol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i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přístupu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rodičů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k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rozhodování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o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školní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zralosti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 </a:t>
            </a:r>
            <a:r>
              <a:rPr lang="en-US" sz="2400" dirty="0" err="1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dítěte</a:t>
            </a:r>
            <a:r>
              <a:rPr lang="en-US" sz="2400" dirty="0">
                <a:latin typeface="Inter Light" pitchFamily="34" charset="0"/>
                <a:ea typeface="Inter Light" pitchFamily="34" charset="-122"/>
                <a:cs typeface="Inter Light" pitchFamily="34" charset="-120"/>
              </a:rPr>
              <a:t>.</a:t>
            </a:r>
            <a:endParaRPr lang="en-US" sz="2400" dirty="0"/>
          </a:p>
          <a:p>
            <a:pPr>
              <a:lnSpc>
                <a:spcPts val="2650"/>
              </a:lnSpc>
            </a:pPr>
            <a:endParaRPr lang="en-US" sz="2400" dirty="0"/>
          </a:p>
          <a:p>
            <a:pPr marL="0" indent="0">
              <a:lnSpc>
                <a:spcPts val="2650"/>
              </a:lnSpc>
              <a:buNone/>
            </a:pPr>
            <a:endParaRPr lang="en-US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21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Změna termínu zápisů + koho se změny letos netýkaly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/>
          </a:p>
          <a:p>
            <a:r>
              <a:rPr lang="cs-CZ" sz="2400" dirty="0"/>
              <a:t>zápisy probíhají </a:t>
            </a:r>
            <a:r>
              <a:rPr lang="cs-CZ" sz="2400" b="1" dirty="0"/>
              <a:t>od poloviny ledna do poloviny února</a:t>
            </a:r>
          </a:p>
          <a:p>
            <a:r>
              <a:rPr lang="cs-CZ" sz="2400" dirty="0"/>
              <a:t>změny v OPŠD se ještě letos netýkají dětí, které oslavily/oslaví své 6. narozeniny od 1.4. do 31.8. Ty mohou (letos naposledy) dostat doporučení k odkladu pouze na základě žádosti rodičů, doporučení pediatra a ŠPZ, např. z důvodu nedostatečné tělesné či duševní vyspělosti.</a:t>
            </a:r>
          </a:p>
          <a:p>
            <a:r>
              <a:rPr lang="cs-CZ" sz="2400" dirty="0"/>
              <a:t>v </a:t>
            </a:r>
            <a:r>
              <a:rPr lang="cs-CZ" sz="2400" dirty="0" err="1"/>
              <a:t>odkladovém</a:t>
            </a:r>
            <a:r>
              <a:rPr lang="cs-CZ" sz="2400" dirty="0"/>
              <a:t> roce nepotřebují IVP</a:t>
            </a:r>
          </a:p>
          <a:p>
            <a:endParaRPr lang="cs-CZ" sz="2400" dirty="0"/>
          </a:p>
          <a:p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918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Koho se změny týkaly již v letošním roce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změny se týkají dětí, které oslavily či oslaví 6. narozeniny v období 1. 9. 25 -31. 3. 26</a:t>
            </a:r>
          </a:p>
          <a:p>
            <a:r>
              <a:rPr lang="cs-CZ" sz="2400" dirty="0"/>
              <a:t>k odkladu PŠD je třeba doporučení odborného lékaře (nikoli pediatra) + ŠPZ</a:t>
            </a:r>
          </a:p>
          <a:p>
            <a:r>
              <a:rPr lang="cs-CZ" sz="2400" dirty="0"/>
              <a:t>v </a:t>
            </a:r>
            <a:r>
              <a:rPr lang="cs-CZ" sz="2400" dirty="0" err="1"/>
              <a:t>odkladovém</a:t>
            </a:r>
            <a:r>
              <a:rPr lang="cs-CZ" sz="2400" dirty="0"/>
              <a:t> roce bude dítě vzděláváno dle IVP</a:t>
            </a:r>
          </a:p>
          <a:p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757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3002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sz="2400" dirty="0"/>
              <a:t>OPŠD budou podle nových pravidel zpravidla povoleny u dětí se středně těžkým či těžkým mentálním postižením, souběžným postižením více vadami (ve vazbě na mentální postižení či autismus), z důvodu závažného zdravotního stavu (poúrazového/pooperačního), z důvodu závažných autoimunitních, infekčních, chronických nebo onkologických onemocnění</a:t>
            </a:r>
          </a:p>
          <a:p>
            <a:pPr algn="just"/>
            <a:r>
              <a:rPr lang="cs-CZ" sz="2400" dirty="0">
                <a:solidFill>
                  <a:srgbClr val="FF0000"/>
                </a:solidFill>
              </a:rPr>
              <a:t>zpravidla nebude možné udělit odklad dětem s</a:t>
            </a:r>
            <a:r>
              <a:rPr lang="cs-CZ" sz="2400" dirty="0"/>
              <a:t> chronickým onemocněním horních a dolních cest dýchacích, diabetes, epilepsií, nedokončeným vývojem řeči, nerozvinutými smyslovými percepcemi, smyslovými vadami, tělesným postižením, </a:t>
            </a:r>
            <a:r>
              <a:rPr lang="cs-CZ" sz="2400" dirty="0">
                <a:solidFill>
                  <a:srgbClr val="FF0000"/>
                </a:solidFill>
              </a:rPr>
              <a:t>PAS</a:t>
            </a:r>
            <a:r>
              <a:rPr lang="cs-CZ" sz="2400" dirty="0"/>
              <a:t> (bez poruch intelektu), </a:t>
            </a:r>
            <a:r>
              <a:rPr lang="cs-CZ" sz="2400" dirty="0">
                <a:solidFill>
                  <a:srgbClr val="00B0F0"/>
                </a:solidFill>
              </a:rPr>
              <a:t>z důvodu pracovní nezralosti, </a:t>
            </a:r>
            <a:r>
              <a:rPr lang="cs-CZ" sz="2400" dirty="0" err="1">
                <a:solidFill>
                  <a:srgbClr val="00B0F0"/>
                </a:solidFill>
              </a:rPr>
              <a:t>socio</a:t>
            </a:r>
            <a:r>
              <a:rPr lang="cs-CZ" sz="2400" dirty="0">
                <a:solidFill>
                  <a:srgbClr val="00B0F0"/>
                </a:solidFill>
              </a:rPr>
              <a:t>-emoční nezralosti,</a:t>
            </a:r>
            <a:r>
              <a:rPr lang="cs-CZ" sz="2400" dirty="0">
                <a:solidFill>
                  <a:srgbClr val="FF0000"/>
                </a:solidFill>
              </a:rPr>
              <a:t> poruch pozornosti, dětem s OMJ </a:t>
            </a:r>
            <a:r>
              <a:rPr lang="cs-CZ" sz="2400" dirty="0"/>
              <a:t>či z důvodu jiných životních podmínek (náhradní rodinná péče, děti z DD apod.)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9320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7109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„zpravidla“</a:t>
            </a:r>
          </a:p>
          <a:p>
            <a:pPr marL="0" indent="0" algn="just">
              <a:buNone/>
            </a:pPr>
            <a:r>
              <a:rPr lang="cs-CZ" sz="2400" dirty="0">
                <a:solidFill>
                  <a:srgbClr val="00B0F0"/>
                </a:solidFill>
              </a:rPr>
              <a:t>Posouzení je i nadále na odbornících. Pokud tedy např. bude mít dítě s PAS závažné deficity v komunikaci a sociálních kompetencích, je možné doporučení k odkladu udělit, pokud bude ve shodě ŠPZ a odborný lékař. </a:t>
            </a:r>
          </a:p>
          <a:p>
            <a:pPr marL="0" indent="0" algn="just">
              <a:buNone/>
            </a:pPr>
            <a:endParaRPr lang="cs-CZ" sz="2400" dirty="0">
              <a:solidFill>
                <a:srgbClr val="00B0F0"/>
              </a:solidFill>
            </a:endParaRPr>
          </a:p>
          <a:p>
            <a:pPr marL="0" indent="0" algn="just">
              <a:buNone/>
            </a:pPr>
            <a:r>
              <a:rPr lang="cs-CZ" sz="2400" dirty="0">
                <a:solidFill>
                  <a:srgbClr val="00B0F0"/>
                </a:solidFill>
              </a:rPr>
              <a:t>Je třeba upozornit rodiče na změny v odkladech, mnoho z nich na OPŠD „spoléhá“ a o změnách neví. K zápisu musí všichni rodiče, je třeba podat žádost o odklad a doporučení ŠPZ + odborného lékaře dodat ideálně ihned, popř. požádat o možnost dodatečného dodání.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9320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906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Změny v podpoře AP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7"/>
            <a:ext cx="8229600" cy="4896544"/>
          </a:xfrm>
        </p:spPr>
        <p:txBody>
          <a:bodyPr>
            <a:noAutofit/>
          </a:bodyPr>
          <a:lstStyle/>
          <a:p>
            <a:endParaRPr lang="cs-CZ" sz="2400" dirty="0"/>
          </a:p>
          <a:p>
            <a:r>
              <a:rPr lang="cs-CZ" sz="2400" dirty="0"/>
              <a:t>novelizace školského zákona zavádí nově od září 2026 v základních školách </a:t>
            </a:r>
            <a:r>
              <a:rPr lang="cs-CZ" sz="2400" b="1" dirty="0"/>
              <a:t>pozici AP do každé první třídy, ve které bude vzděláváno alespoň patnáct žáků</a:t>
            </a:r>
            <a:r>
              <a:rPr lang="cs-CZ" sz="2400" dirty="0"/>
              <a:t>. Tato změna se bude týkat pouze běžných ZŠ, nebude se týkat škol speciálních</a:t>
            </a:r>
          </a:p>
          <a:p>
            <a:r>
              <a:rPr lang="cs-CZ" sz="2400" dirty="0"/>
              <a:t>zpřesňují se pravidla pro poskytování podpůrného opatření asistent pedagoga ve třídě:</a:t>
            </a:r>
          </a:p>
          <a:p>
            <a:r>
              <a:rPr lang="cs-CZ" sz="2400" dirty="0"/>
              <a:t>PO asistent pedagoga může škola poskytovat v souhrnu na jednu třídu nejvýše v průměrném týdenním rozsahu 36 hodin přímé pedagogické činnosti (PPČ).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0437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C61DDF-9256-DC11-A394-057FC76DB7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559C5E-6B2C-AB80-9615-4C7C56E7F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překročit tento rozsah PPČ lze pouze v případě, kdy </a:t>
            </a:r>
            <a:r>
              <a:rPr lang="cs-CZ" b="1" dirty="0"/>
              <a:t>nepostačuje stávající rozsah podpory</a:t>
            </a:r>
            <a:r>
              <a:rPr lang="cs-CZ" dirty="0"/>
              <a:t> asistentem pedagoga a</a:t>
            </a:r>
          </a:p>
          <a:p>
            <a:r>
              <a:rPr lang="cs-CZ" dirty="0"/>
              <a:t>ve třídě jsou více než 4 žáci s přiznaným podpůrným opatřením třetího až pátého stupně, nebo</a:t>
            </a:r>
          </a:p>
          <a:p>
            <a:r>
              <a:rPr lang="cs-CZ" dirty="0"/>
              <a:t>ve třídě jsou alespoň 3 žáci s přiznaným podpůrným opatřením třetího až pátého stupně, z nichž alespoň 1 má diagnostikované závažné poruchy chování, autismus nebo kombinaci poruchy chování s dalším zdravotním znevýhodněním.</a:t>
            </a:r>
          </a:p>
          <a:p>
            <a:r>
              <a:rPr lang="cs-CZ" dirty="0"/>
              <a:t>dosud se obdobné pravidlo objevovalo v metodickém pokynu. Od 1. 9. 2026 bude výslovně upraveno přímo ve vyhlášce č. 27/2016 Sb.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964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Školská poradenská zařízení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sz="4400" b="1" dirty="0"/>
          </a:p>
          <a:p>
            <a:r>
              <a:rPr lang="cs-CZ" sz="2800" b="1" dirty="0" err="1"/>
              <a:t>Pedagogicko</a:t>
            </a:r>
            <a:r>
              <a:rPr lang="cs-CZ" sz="2800" b="1" dirty="0"/>
              <a:t> – psychologické poradny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b="1" dirty="0"/>
              <a:t>Speciálně pedagogická centra</a:t>
            </a:r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r>
              <a:rPr lang="cs-CZ" sz="2200" b="1" dirty="0">
                <a:hlinkClick r:id="rId2"/>
              </a:rPr>
              <a:t>https://msmt.gov.cz/vzdelavani/socialni-programy/pedagogicko-psychologicke-poradny</a:t>
            </a:r>
            <a:r>
              <a:rPr lang="cs-CZ" sz="2200" b="1" dirty="0"/>
              <a:t> </a:t>
            </a:r>
          </a:p>
          <a:p>
            <a:pPr marL="0" indent="0">
              <a:buNone/>
            </a:pPr>
            <a:r>
              <a:rPr lang="cs-CZ" sz="2200" b="1" dirty="0">
                <a:hlinkClick r:id="rId3"/>
              </a:rPr>
              <a:t>https://msmt.gov.cz/vzdelavani/socialni-programy/specialne-pedagogicka-centra</a:t>
            </a:r>
            <a:r>
              <a:rPr lang="cs-CZ" sz="2200" b="1" dirty="0"/>
              <a:t> </a:t>
            </a:r>
          </a:p>
          <a:p>
            <a:pPr marL="0" indent="0">
              <a:buNone/>
            </a:pPr>
            <a:endParaRPr lang="cs-CZ" sz="4400" b="1" dirty="0"/>
          </a:p>
          <a:p>
            <a:pPr marL="0" indent="0">
              <a:buNone/>
            </a:pPr>
            <a:endParaRPr lang="cs-CZ" sz="44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7944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8DD1F8-CC51-2749-2E87-1FE3AD8F9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A739440-4C21-445B-EAC8-8965229AFD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sz="2400" dirty="0"/>
              <a:t>ředitelům se proto doporučuje včas projít současné nastavení podpory v jednotlivých třídách a ověřit, zda odpovídá novým pravidlům účinným od 1. 9. 2026.</a:t>
            </a:r>
            <a:br>
              <a:rPr lang="cs-CZ" sz="2400" dirty="0"/>
            </a:br>
            <a:endParaRPr lang="cs-CZ" sz="2400" dirty="0"/>
          </a:p>
          <a:p>
            <a:r>
              <a:rPr lang="cs-CZ" sz="2400" b="1" dirty="0"/>
              <a:t>u 1. ročníku ZŠ se do souhrnu PPČ započítává také asistent pedagoga podle § 46 odst. 4 školského zákona, tzv. parametrizovaný asistent pedagoga (20 h přímé a 2 h nepřímé pedagogické činnosti)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4489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Případné dotazy je možné zasílat na:</a:t>
            </a:r>
          </a:p>
          <a:p>
            <a:pPr marL="0" indent="0">
              <a:buNone/>
            </a:pPr>
            <a:r>
              <a:rPr lang="cs-CZ" sz="2400" dirty="0">
                <a:hlinkClick r:id="rId2"/>
              </a:rPr>
              <a:t>lenka.bittmannova@nautis.cz</a:t>
            </a:r>
            <a:r>
              <a:rPr lang="cs-CZ" sz="2400" dirty="0"/>
              <a:t> 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275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PPP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fontAlgn="base"/>
            <a:r>
              <a:rPr lang="cs-CZ" sz="2400" b="1" dirty="0"/>
              <a:t>poskytuje poradenské služby </a:t>
            </a:r>
            <a:r>
              <a:rPr lang="cs-CZ" sz="2400" dirty="0"/>
              <a:t>dětem, žákům a studentům (od tří let do ukončení SŠ/VOŠ) z odlišného kulturního prostředí a s odlišnými životními podmínkami</a:t>
            </a:r>
          </a:p>
          <a:p>
            <a:pPr fontAlgn="base"/>
            <a:r>
              <a:rPr lang="cs-CZ" sz="2400" b="1" dirty="0"/>
              <a:t>poskytuje služby metodika prevence</a:t>
            </a:r>
            <a:r>
              <a:rPr lang="cs-CZ" sz="2400" dirty="0"/>
              <a:t>, které podporují činnosti školních metodiků prevence ve školách</a:t>
            </a:r>
          </a:p>
          <a:p>
            <a:pPr fontAlgn="base"/>
            <a:r>
              <a:rPr lang="cs-CZ" sz="2400" dirty="0"/>
              <a:t>PPP poskytuje služby také dětem, žákům a studentům, kteří jsou uvedeni v §16 odst. 9 ŠZ, a to zejména těm, kteří mají speciální vzdělávací potřeby </a:t>
            </a:r>
            <a:r>
              <a:rPr lang="cs-CZ" sz="2400" b="1" dirty="0"/>
              <a:t>v důsledku specifických poruch učení</a:t>
            </a:r>
            <a:r>
              <a:rPr lang="cs-CZ" sz="2400" dirty="0"/>
              <a:t> </a:t>
            </a:r>
            <a:r>
              <a:rPr lang="cs-CZ" sz="2400" b="1" dirty="0"/>
              <a:t>a poruch chování</a:t>
            </a:r>
            <a:endParaRPr lang="cs-CZ" sz="2400" dirty="0"/>
          </a:p>
          <a:p>
            <a:r>
              <a:rPr lang="cs-CZ" sz="2400" b="1" dirty="0"/>
              <a:t>poskytují kariérové poradenství</a:t>
            </a:r>
            <a:r>
              <a:rPr lang="cs-CZ" sz="2400" dirty="0"/>
              <a:t>, participují na činnostech v oblasti </a:t>
            </a:r>
            <a:r>
              <a:rPr lang="cs-CZ" sz="2400" b="1" dirty="0"/>
              <a:t>prevence rizikového chování </a:t>
            </a:r>
            <a:r>
              <a:rPr lang="cs-CZ" sz="2400" dirty="0"/>
              <a:t>u dětí a mládeže, napomáhají při </a:t>
            </a:r>
            <a:r>
              <a:rPr lang="cs-CZ" sz="2400" b="1" dirty="0"/>
              <a:t>rozvoji pedagogicko-psychologických kompetencí </a:t>
            </a:r>
            <a:r>
              <a:rPr lang="cs-CZ" sz="2400" dirty="0"/>
              <a:t>učitelů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9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SPC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poskytují především poradenské služby dětem, žákům a studentům (3 roky - SŠ/VOŠ), jejichž speciální vzdělávací potřeby jsou důsledkem:</a:t>
            </a:r>
          </a:p>
          <a:p>
            <a:r>
              <a:rPr lang="cs-CZ" b="1" dirty="0"/>
              <a:t>mentálního, </a:t>
            </a:r>
          </a:p>
          <a:p>
            <a:r>
              <a:rPr lang="cs-CZ" b="1" dirty="0"/>
              <a:t>tělesného, </a:t>
            </a:r>
          </a:p>
          <a:p>
            <a:r>
              <a:rPr lang="cs-CZ" b="1" dirty="0"/>
              <a:t>zrakového či sluchového postižení </a:t>
            </a:r>
          </a:p>
          <a:p>
            <a:r>
              <a:rPr lang="cs-CZ" b="1" dirty="0"/>
              <a:t>nebo vznikají na základě narušené komunikační schopnosti (vady řeči), kombinovaných postižení a poruch autistického spektra</a:t>
            </a:r>
          </a:p>
          <a:p>
            <a:r>
              <a:rPr lang="cs-CZ" dirty="0"/>
              <a:t>služby jsou odbornými pracovníky poskytovány </a:t>
            </a:r>
            <a:r>
              <a:rPr lang="cs-CZ" b="1" dirty="0"/>
              <a:t>ambulantně</a:t>
            </a:r>
            <a:r>
              <a:rPr lang="cs-CZ" dirty="0"/>
              <a:t> v SPC nebo </a:t>
            </a:r>
            <a:r>
              <a:rPr lang="cs-CZ" b="1" dirty="0"/>
              <a:t>v terénu </a:t>
            </a:r>
            <a:r>
              <a:rPr lang="cs-CZ" dirty="0"/>
              <a:t>během návštěv v prostředí, kde dítě žije (rodina, instituce) a ve škole, kde je vzděláváno (MŠ, ZŠ, SŠ, VOŠ)</a:t>
            </a:r>
          </a:p>
        </p:txBody>
      </p:sp>
    </p:spTree>
    <p:extLst>
      <p:ext uri="{BB962C8B-B14F-4D97-AF65-F5344CB8AC3E}">
        <p14:creationId xmlns:p14="http://schemas.microsoft.com/office/powerpoint/2010/main" val="35971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fontAlgn="base">
              <a:buNone/>
            </a:pPr>
            <a:r>
              <a:rPr lang="cs-CZ" sz="2400" dirty="0"/>
              <a:t>V rámci komplexní odborné poradenské péče tým SPC zabezpečuje zejména:</a:t>
            </a:r>
            <a:br>
              <a:rPr lang="cs-CZ" sz="2400" b="1" dirty="0"/>
            </a:br>
            <a:endParaRPr lang="cs-CZ" sz="2400" b="1" dirty="0"/>
          </a:p>
          <a:p>
            <a:pPr fontAlgn="base"/>
            <a:r>
              <a:rPr lang="cs-CZ" sz="2400" b="1" dirty="0"/>
              <a:t>speciálně pedagogickou, psychologickou a sociální diagnostiku </a:t>
            </a:r>
            <a:r>
              <a:rPr lang="cs-CZ" sz="2400" dirty="0"/>
              <a:t>klientů se zdravotním postižením</a:t>
            </a:r>
          </a:p>
          <a:p>
            <a:pPr fontAlgn="base"/>
            <a:r>
              <a:rPr lang="cs-CZ" sz="2400" b="1" dirty="0"/>
              <a:t>poradenské, konzultační, terapeutické a metodické činnosti </a:t>
            </a:r>
            <a:r>
              <a:rPr lang="cs-CZ" sz="2400" dirty="0"/>
              <a:t>pro klienty, jejich rodiče nebo osoby odpovědné za výchovu a pro pedagogické pracovníky</a:t>
            </a:r>
          </a:p>
          <a:p>
            <a:pPr fontAlgn="base"/>
            <a:r>
              <a:rPr lang="cs-CZ" sz="2400" b="1" dirty="0"/>
              <a:t>zpracovávání odborných podkladů a posudků </a:t>
            </a:r>
            <a:r>
              <a:rPr lang="cs-CZ" sz="2400" dirty="0"/>
              <a:t>pro potřeby správních rozhodnutí o zařazení do systému vzdělávání a pro potřeby dalších správních řízení </a:t>
            </a:r>
          </a:p>
          <a:p>
            <a:pPr fontAlgn="base"/>
            <a:r>
              <a:rPr lang="cs-CZ" sz="2400" b="1" dirty="0"/>
              <a:t>kariérové poradenství </a:t>
            </a:r>
            <a:r>
              <a:rPr lang="cs-CZ" sz="2400" dirty="0"/>
              <a:t>pro klienty se zdravotním postižením</a:t>
            </a:r>
          </a:p>
          <a:p>
            <a:pPr fontAlgn="base"/>
            <a:r>
              <a:rPr lang="cs-CZ" sz="2400" b="1" dirty="0"/>
              <a:t>odborné činnosti v rámci prevence</a:t>
            </a:r>
            <a:r>
              <a:rPr lang="cs-CZ" sz="2400" dirty="0"/>
              <a:t> sociálně patologických jevů ohrožujících klienty se zdravotním postižením</a:t>
            </a:r>
          </a:p>
          <a:p>
            <a:pPr fontAlgn="base"/>
            <a:r>
              <a:rPr lang="cs-CZ" sz="2400" b="1" dirty="0"/>
              <a:t>informační činnosti a propagaci služeb SPC v širší veřejnosti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4128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600" b="1" dirty="0"/>
              <a:t>Konkrétní činnosti SPC a ZDVPP při NAUTIS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400" b="1" dirty="0"/>
              <a:t>diagnostika</a:t>
            </a:r>
            <a:r>
              <a:rPr lang="cs-CZ" sz="2400" dirty="0"/>
              <a:t> (</a:t>
            </a:r>
            <a:r>
              <a:rPr lang="cs-CZ" sz="2400" dirty="0" err="1"/>
              <a:t>sppg</a:t>
            </a:r>
            <a:r>
              <a:rPr lang="cs-CZ" sz="2400" dirty="0"/>
              <a:t>, psychologická, sociální X dg. PAS, pouze screening) – doporučení PO, OPŠD, k JPZ a maturitě</a:t>
            </a:r>
          </a:p>
          <a:p>
            <a:r>
              <a:rPr lang="cs-CZ" sz="2400" b="1" dirty="0"/>
              <a:t>náhledy ve výuce, práce v terénu</a:t>
            </a:r>
          </a:p>
          <a:p>
            <a:r>
              <a:rPr lang="cs-CZ" sz="2400" b="1" dirty="0"/>
              <a:t>odborné poradenství, konzultace</a:t>
            </a:r>
            <a:r>
              <a:rPr lang="cs-CZ" sz="2400" dirty="0"/>
              <a:t> s rodiči, pedagogy, asistenty pedagoga i ambulantně</a:t>
            </a:r>
          </a:p>
          <a:p>
            <a:r>
              <a:rPr lang="cs-CZ" sz="2400" b="1" dirty="0"/>
              <a:t>kazuistické semináře pro AP </a:t>
            </a:r>
          </a:p>
          <a:p>
            <a:r>
              <a:rPr lang="cs-CZ" sz="2400" b="1" dirty="0"/>
              <a:t>besedy pro spolužáky </a:t>
            </a:r>
            <a:r>
              <a:rPr lang="cs-CZ" sz="2400" dirty="0"/>
              <a:t>dětí, žáků a studentů s PAS</a:t>
            </a:r>
          </a:p>
          <a:p>
            <a:r>
              <a:rPr lang="cs-CZ" sz="2400" b="1" dirty="0"/>
              <a:t>besedy pro rodiče spolužáků</a:t>
            </a:r>
          </a:p>
          <a:p>
            <a:r>
              <a:rPr lang="cs-CZ" sz="2400" b="1" dirty="0"/>
              <a:t>přednášky pro pedagogické pracovníky</a:t>
            </a:r>
          </a:p>
          <a:p>
            <a:r>
              <a:rPr lang="cs-CZ" sz="2400" b="1" dirty="0"/>
              <a:t>KBT terapie </a:t>
            </a:r>
            <a:r>
              <a:rPr lang="cs-CZ" sz="2400" dirty="0"/>
              <a:t>pro klienty SPC</a:t>
            </a:r>
          </a:p>
          <a:p>
            <a:r>
              <a:rPr lang="cs-CZ" sz="2400" b="1" dirty="0"/>
              <a:t>rodinná terapie </a:t>
            </a:r>
            <a:r>
              <a:rPr lang="cs-CZ" sz="2400" dirty="0"/>
              <a:t>pro rodiny klientů SPC</a:t>
            </a:r>
          </a:p>
          <a:p>
            <a:r>
              <a:rPr lang="cs-CZ" sz="2400" b="1" dirty="0"/>
              <a:t>logopedické nácviky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3436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6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speciálně pedagogické vyšetření zpravidla </a:t>
            </a:r>
            <a:r>
              <a:rPr lang="cs-CZ" b="1" dirty="0"/>
              <a:t>1x za 2 roky</a:t>
            </a:r>
          </a:p>
          <a:p>
            <a:r>
              <a:rPr lang="cs-CZ" dirty="0"/>
              <a:t>náhledy ve výuce </a:t>
            </a:r>
            <a:r>
              <a:rPr lang="cs-CZ" b="1" dirty="0"/>
              <a:t>1x – 2x za školní rok</a:t>
            </a:r>
          </a:p>
          <a:p>
            <a:r>
              <a:rPr lang="cs-CZ" b="1" dirty="0"/>
              <a:t>potřeby dětí se SPV ve školním prostředí se mění s ohledem na mnoho faktorů </a:t>
            </a:r>
            <a:r>
              <a:rPr lang="cs-CZ" dirty="0"/>
              <a:t>(věk, přidružené dg., změna učitele, změna v kolektivu, přechody MŠ-ZŠ, 1.-2. stupeň, ZŠ-SŠ a další) </a:t>
            </a:r>
            <a:r>
              <a:rPr lang="cs-CZ" b="1" dirty="0"/>
              <a:t>mnohem rychleji</a:t>
            </a:r>
          </a:p>
          <a:p>
            <a:r>
              <a:rPr lang="cs-CZ" b="1" dirty="0"/>
              <a:t>důležitý je proto pravidelný kontakt s rodinou a školou</a:t>
            </a:r>
          </a:p>
          <a:p>
            <a:r>
              <a:rPr lang="cs-CZ" b="1" dirty="0"/>
              <a:t>kontakt s dalšími odborníky </a:t>
            </a:r>
            <a:r>
              <a:rPr lang="cs-CZ" dirty="0"/>
              <a:t>(psychiatr, klinický psycholog, klinický logoped, praktický lékař) probíhá zpravidla formou seznámení se zprávami z vyšetření + kontakt dle potřeby</a:t>
            </a:r>
          </a:p>
          <a:p>
            <a:r>
              <a:rPr lang="cs-CZ" dirty="0"/>
              <a:t>spolupráce rodiče – MŠ – ŠPZ je pro celkový rozvoj dítěte s PO velmi důležitá</a:t>
            </a:r>
          </a:p>
          <a:p>
            <a:pPr marL="0" indent="0">
              <a:buNone/>
            </a:pPr>
            <a:endParaRPr lang="cs-CZ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370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</a:rPr>
              <a:t>Podpůrná opatření – 5 stupňů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>
                <a:solidFill>
                  <a:srgbClr val="002060"/>
                </a:solidFill>
              </a:rPr>
              <a:t>Podpůrná opatření prvního stupně uplatňuje MŠ </a:t>
            </a:r>
            <a:r>
              <a:rPr lang="cs-CZ" sz="2200" b="1" dirty="0">
                <a:solidFill>
                  <a:srgbClr val="002060"/>
                </a:solidFill>
              </a:rPr>
              <a:t>i bez </a:t>
            </a:r>
            <a:r>
              <a:rPr lang="cs-CZ" sz="2200" dirty="0">
                <a:solidFill>
                  <a:srgbClr val="002060"/>
                </a:solidFill>
              </a:rPr>
              <a:t>doporučení ŠPZ </a:t>
            </a:r>
          </a:p>
          <a:p>
            <a:r>
              <a:rPr lang="cs-CZ" sz="2200" dirty="0">
                <a:solidFill>
                  <a:srgbClr val="002060"/>
                </a:solidFill>
              </a:rPr>
              <a:t>Podpůrná opatření druhého až pátého stupně lze uplatnit </a:t>
            </a:r>
            <a:r>
              <a:rPr lang="cs-CZ" sz="2200" b="1" dirty="0">
                <a:solidFill>
                  <a:srgbClr val="002060"/>
                </a:solidFill>
              </a:rPr>
              <a:t>pouze s </a:t>
            </a:r>
            <a:r>
              <a:rPr lang="cs-CZ" sz="2200" dirty="0">
                <a:solidFill>
                  <a:srgbClr val="002060"/>
                </a:solidFill>
              </a:rPr>
              <a:t>doporučením ŠPZ</a:t>
            </a:r>
          </a:p>
          <a:p>
            <a:pPr marL="624078" indent="-514350">
              <a:buAutoNum type="arabicPeriod"/>
            </a:pPr>
            <a:r>
              <a:rPr lang="cs-CZ" sz="2200" b="1" dirty="0"/>
              <a:t>Stupeň PO</a:t>
            </a:r>
          </a:p>
          <a:p>
            <a:r>
              <a:rPr lang="cs-CZ" sz="2200" dirty="0">
                <a:solidFill>
                  <a:srgbClr val="002060"/>
                </a:solidFill>
              </a:rPr>
              <a:t>slouží ke kompenzaci </a:t>
            </a:r>
            <a:r>
              <a:rPr lang="cs-CZ" sz="2200" b="1" dirty="0">
                <a:solidFill>
                  <a:srgbClr val="002060"/>
                </a:solidFill>
              </a:rPr>
              <a:t>mírných obtíží </a:t>
            </a:r>
            <a:r>
              <a:rPr lang="cs-CZ" sz="2200" dirty="0">
                <a:solidFill>
                  <a:srgbClr val="002060"/>
                </a:solidFill>
              </a:rPr>
              <a:t>ve vzdělávání žáka (Jedná se především o úpravu organizace vzdělávání dítěte, o volbu vhodných pedagogických a didaktických postupů)</a:t>
            </a:r>
          </a:p>
          <a:p>
            <a:r>
              <a:rPr lang="cs-CZ" sz="2200" b="1" dirty="0">
                <a:solidFill>
                  <a:srgbClr val="002060"/>
                </a:solidFill>
              </a:rPr>
              <a:t>Plán pedagogické podpory </a:t>
            </a:r>
            <a:r>
              <a:rPr lang="cs-CZ" sz="2200" dirty="0">
                <a:solidFill>
                  <a:srgbClr val="002060"/>
                </a:solidFill>
              </a:rPr>
              <a:t>(zpracuje MŠ, nepostačuje-li samotné zohlednění individuálních vzdělávacích potřeb žáka při vzdělávání -1.9.2017)</a:t>
            </a:r>
            <a:endParaRPr lang="cs-CZ" sz="2200" b="1" dirty="0">
              <a:solidFill>
                <a:srgbClr val="002060"/>
              </a:solidFill>
            </a:endParaRPr>
          </a:p>
          <a:p>
            <a:r>
              <a:rPr lang="cs-CZ" sz="2200" b="1" dirty="0">
                <a:solidFill>
                  <a:srgbClr val="002060"/>
                </a:solidFill>
              </a:rPr>
              <a:t>bez</a:t>
            </a:r>
            <a:r>
              <a:rPr lang="cs-CZ" sz="2200" dirty="0">
                <a:solidFill>
                  <a:srgbClr val="002060"/>
                </a:solidFill>
              </a:rPr>
              <a:t> normované finanční náročnosti</a:t>
            </a:r>
          </a:p>
        </p:txBody>
      </p:sp>
    </p:spTree>
    <p:extLst>
      <p:ext uri="{BB962C8B-B14F-4D97-AF65-F5344CB8AC3E}">
        <p14:creationId xmlns:p14="http://schemas.microsoft.com/office/powerpoint/2010/main" val="23259722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>
                <a:solidFill>
                  <a:schemeClr val="tx1"/>
                </a:solidFill>
              </a:rPr>
              <a:t>Podpůrná opatření 2. stupně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rgbClr val="002060"/>
                </a:solidFill>
              </a:rPr>
              <a:t>SPU a SPCH, mírné oslabením sluchových nebo zrakových funkcí, mírnými řečovými vadami, nedostatečnou znalostí jazyka, poruchami autistického spektra</a:t>
            </a:r>
            <a:r>
              <a:rPr lang="cs-CZ" sz="2400" b="1" dirty="0">
                <a:solidFill>
                  <a:srgbClr val="002060"/>
                </a:solidFill>
              </a:rPr>
              <a:t> s mírnými obtížemi </a:t>
            </a:r>
          </a:p>
          <a:p>
            <a:r>
              <a:rPr lang="cs-CZ" sz="2400" b="1" dirty="0">
                <a:solidFill>
                  <a:srgbClr val="002060"/>
                </a:solidFill>
              </a:rPr>
              <a:t>problémy dítěte ve výchovně vzdělávacím procesu  lze charakterizovat jako mírné</a:t>
            </a:r>
            <a:r>
              <a:rPr lang="cs-CZ" sz="2400" dirty="0">
                <a:solidFill>
                  <a:srgbClr val="002060"/>
                </a:solidFill>
              </a:rPr>
              <a:t>, lze je obvykle kompenzovat s využitím speciálních nebo kompenzačních pomůcek, s podporou předmětu speciálně pedagogické péče a úpravami pedagogické práce</a:t>
            </a:r>
          </a:p>
          <a:p>
            <a:r>
              <a:rPr lang="cs-CZ" sz="2400" b="1" dirty="0">
                <a:solidFill>
                  <a:srgbClr val="002060"/>
                </a:solidFill>
              </a:rPr>
              <a:t>bez AP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6308725"/>
            <a:ext cx="2387723" cy="43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066967"/>
      </p:ext>
    </p:extLst>
  </p:cSld>
  <p:clrMapOvr>
    <a:masterClrMapping/>
  </p:clrMapOvr>
</p:sld>
</file>

<file path=ppt/theme/theme1.xml><?xml version="1.0" encoding="utf-8"?>
<a:theme xmlns:a="http://schemas.openxmlformats.org/drawingml/2006/main" name="Kazuistický seminář AP">
  <a:themeElements>
    <a:clrScheme name="NAUTIS">
      <a:dk1>
        <a:srgbClr val="009DDF"/>
      </a:dk1>
      <a:lt1>
        <a:sysClr val="window" lastClr="FFFFFF"/>
      </a:lt1>
      <a:dk2>
        <a:srgbClr val="00387D"/>
      </a:dk2>
      <a:lt2>
        <a:srgbClr val="9C9C9C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ACA813BBDA8E43A8BC7B0708438A69" ma:contentTypeVersion="18" ma:contentTypeDescription="Vytvoří nový dokument" ma:contentTypeScope="" ma:versionID="d5550d12ed50318088f1c0db7305cce8">
  <xsd:schema xmlns:xsd="http://www.w3.org/2001/XMLSchema" xmlns:xs="http://www.w3.org/2001/XMLSchema" xmlns:p="http://schemas.microsoft.com/office/2006/metadata/properties" xmlns:ns3="82e0bd17-c205-40f6-8cc3-4303c663de3a" xmlns:ns4="1ca9049d-76f1-4ddd-afa1-839ab430935b" targetNamespace="http://schemas.microsoft.com/office/2006/metadata/properties" ma:root="true" ma:fieldsID="1a09e8c697544f37634e6d813a844771" ns3:_="" ns4:_="">
    <xsd:import namespace="82e0bd17-c205-40f6-8cc3-4303c663de3a"/>
    <xsd:import namespace="1ca9049d-76f1-4ddd-afa1-839ab430935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e0bd17-c205-40f6-8cc3-4303c663de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a9049d-76f1-4ddd-afa1-839ab43093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2e0bd17-c205-40f6-8cc3-4303c663de3a" xsi:nil="true"/>
  </documentManagement>
</p:properties>
</file>

<file path=customXml/itemProps1.xml><?xml version="1.0" encoding="utf-8"?>
<ds:datastoreItem xmlns:ds="http://schemas.openxmlformats.org/officeDocument/2006/customXml" ds:itemID="{282006B7-742E-4080-8F43-015AA9FAF7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e0bd17-c205-40f6-8cc3-4303c663de3a"/>
    <ds:schemaRef ds:uri="1ca9049d-76f1-4ddd-afa1-839ab43093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CBDC41C-12E1-44E4-9464-5996FEB609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186465-1336-42FF-9EBA-CA4596C7FD02}">
  <ds:schemaRefs>
    <ds:schemaRef ds:uri="82e0bd17-c205-40f6-8cc3-4303c663de3a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1ca9049d-76f1-4ddd-afa1-839ab430935b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Kazuistický seminář AP</Template>
  <TotalTime>1991</TotalTime>
  <Words>1520</Words>
  <Application>Microsoft Office PowerPoint</Application>
  <PresentationFormat>Předvádění na obrazovce (4:3)</PresentationFormat>
  <Paragraphs>110</Paragraphs>
  <Slides>21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Aptos</vt:lpstr>
      <vt:lpstr>Arial</vt:lpstr>
      <vt:lpstr>Inter Light</vt:lpstr>
      <vt:lpstr>Kazuistický seminář AP</vt:lpstr>
      <vt:lpstr>Spolupráce školy a poradenského zařízení</vt:lpstr>
      <vt:lpstr>Školská poradenská zařízení</vt:lpstr>
      <vt:lpstr>PPP</vt:lpstr>
      <vt:lpstr>SPC</vt:lpstr>
      <vt:lpstr>Prezentace aplikace PowerPoint</vt:lpstr>
      <vt:lpstr>Konkrétní činnosti SPC a ZDVPP při NAUTIS</vt:lpstr>
      <vt:lpstr>Prezentace aplikace PowerPoint</vt:lpstr>
      <vt:lpstr>Podpůrná opatření – 5 stupňů</vt:lpstr>
      <vt:lpstr>Podpůrná opatření 2. stupně</vt:lpstr>
      <vt:lpstr>PO 3.-5. stupně</vt:lpstr>
      <vt:lpstr>Postup školy při podezření na speciální vzdělávací potřeby</vt:lpstr>
      <vt:lpstr>Novinky v OPŠD</vt:lpstr>
      <vt:lpstr>Co odkladová novela mění?</vt:lpstr>
      <vt:lpstr>Změna termínu zápisů + koho se změny letos netýkaly</vt:lpstr>
      <vt:lpstr>Koho se změny týkaly již v letošním roce</vt:lpstr>
      <vt:lpstr>Prezentace aplikace PowerPoint</vt:lpstr>
      <vt:lpstr>Prezentace aplikace PowerPoint</vt:lpstr>
      <vt:lpstr>Změny v podpoře AP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Asistent pedagoga ve výchovně vzdělávacím procesu u dětí v MŠ</dc:title>
  <dc:creator>PC1</dc:creator>
  <cp:lastModifiedBy>Lenka Bittmannová</cp:lastModifiedBy>
  <cp:revision>98</cp:revision>
  <dcterms:created xsi:type="dcterms:W3CDTF">2019-01-14T17:58:26Z</dcterms:created>
  <dcterms:modified xsi:type="dcterms:W3CDTF">2026-05-25T10:20:05Z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0x01010061ACA813BBDA8E43A8BC7B0708438A69</vt:lpwstr>
  </property>
</Properties>
</file>